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60" r:id="rId5"/>
    <p:sldId id="259" r:id="rId6"/>
    <p:sldId id="261" r:id="rId7"/>
    <p:sldId id="262" r:id="rId8"/>
    <p:sldId id="264" r:id="rId9"/>
    <p:sldId id="263" r:id="rId10"/>
    <p:sldId id="266" r:id="rId11"/>
    <p:sldId id="267" r:id="rId12"/>
    <p:sldId id="268" r:id="rId13"/>
    <p:sldId id="269" r:id="rId14"/>
    <p:sldId id="271" r:id="rId15"/>
    <p:sldId id="270" r:id="rId16"/>
  </p:sldIdLst>
  <p:sldSz cx="9144000" cy="6858000" type="screen4x3"/>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9767" autoAdjust="0"/>
  </p:normalViewPr>
  <p:slideViewPr>
    <p:cSldViewPr snapToGrid="0">
      <p:cViewPr varScale="1">
        <p:scale>
          <a:sx n="65" d="100"/>
          <a:sy n="65" d="100"/>
        </p:scale>
        <p:origin x="-1290"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5DAF90-2A38-443F-938E-E84F650548BD}" type="datetimeFigureOut">
              <a:rPr lang="en-US" smtClean="0"/>
              <a:pPr/>
              <a:t>8/21/2018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53CCD4-CB0B-4955-A452-0104C9FB1321}" type="slidenum">
              <a:rPr lang="en-US" smtClean="0"/>
              <a:pPr/>
              <a:t>‹#›</a:t>
            </a:fld>
            <a:endParaRPr lang="en-US" dirty="0"/>
          </a:p>
        </p:txBody>
      </p:sp>
    </p:spTree>
    <p:extLst>
      <p:ext uri="{BB962C8B-B14F-4D97-AF65-F5344CB8AC3E}">
        <p14:creationId xmlns:p14="http://schemas.microsoft.com/office/powerpoint/2010/main" xmlns="" val="390053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There are many different theories that try to explain the origin of the universe. Each of these theories presents facts and a story explaining how the world as we know it and all that is in it came to be. Some of these theories provide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enough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facts and evidence and hence are viable. In this presentation I will focus on the biblical theory of  creation as the origin of the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universe. For that reason, the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presentation will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detail discuss on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how the existence of the universe occurred by giving a the creation account as per the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first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book of the bible,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genesis,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chapter one and two. The presentation will go on to illustrate my personal belief about the origin of the universe and how that belief impacts my world </a:t>
            </a:r>
            <a:r>
              <a:rPr lang="en-US" sz="1200" b="0" u="none"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view.</a:t>
            </a:r>
            <a:endParaRPr lang="en-US" sz="1200" b="0" u="none" baseline="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53CCD4-CB0B-4955-A452-0104C9FB1321}" type="slidenum">
              <a:rPr lang="en-US" smtClean="0"/>
              <a:pPr/>
              <a:t>1</a:t>
            </a:fld>
            <a:endParaRPr lang="en-US" dirty="0"/>
          </a:p>
        </p:txBody>
      </p:sp>
    </p:spTree>
    <p:extLst>
      <p:ext uri="{BB962C8B-B14F-4D97-AF65-F5344CB8AC3E}">
        <p14:creationId xmlns:p14="http://schemas.microsoft.com/office/powerpoint/2010/main" xmlns="" val="59741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earth existed</a:t>
            </a:r>
            <a:r>
              <a:rPr lang="en-US" sz="1200" kern="1200" baseline="0" dirty="0" smtClean="0">
                <a:solidFill>
                  <a:schemeClr val="tx1"/>
                </a:solidFill>
                <a:effectLst/>
                <a:latin typeface="+mn-lt"/>
                <a:ea typeface="+mn-ea"/>
                <a:cs typeface="+mn-cs"/>
              </a:rPr>
              <a:t> as a void that was desolate and did not have any form. It was just a shapeless mass that was filled with waters. </a:t>
            </a:r>
            <a:r>
              <a:rPr lang="en-US" sz="1200" kern="1200" baseline="0" dirty="0" smtClean="0">
                <a:solidFill>
                  <a:schemeClr val="tx1"/>
                </a:solidFill>
                <a:effectLst/>
                <a:latin typeface="+mn-lt"/>
                <a:ea typeface="+mn-ea"/>
                <a:cs typeface="+mn-cs"/>
              </a:rPr>
              <a:t>In short, it </a:t>
            </a:r>
            <a:r>
              <a:rPr lang="en-US" sz="1200" kern="1200" baseline="0" dirty="0" smtClean="0">
                <a:solidFill>
                  <a:schemeClr val="tx1"/>
                </a:solidFill>
                <a:effectLst/>
                <a:latin typeface="+mn-lt"/>
                <a:ea typeface="+mn-ea"/>
                <a:cs typeface="+mn-cs"/>
              </a:rPr>
              <a:t>was nothing. The only thing that existed was the spirit of God that hovered over the emptiness of the universe.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Secondly, it </a:t>
            </a:r>
            <a:r>
              <a:rPr lang="en-US" sz="1200" kern="1200" baseline="0" dirty="0" smtClean="0">
                <a:solidFill>
                  <a:schemeClr val="tx1"/>
                </a:solidFill>
                <a:effectLst/>
                <a:latin typeface="+mn-lt"/>
                <a:ea typeface="+mn-ea"/>
                <a:cs typeface="+mn-cs"/>
              </a:rPr>
              <a:t>was created in six days by </a:t>
            </a:r>
            <a:r>
              <a:rPr lang="en-US" sz="1200" kern="1200" baseline="0" dirty="0" smtClean="0">
                <a:solidFill>
                  <a:schemeClr val="tx1"/>
                </a:solidFill>
                <a:effectLst/>
                <a:latin typeface="+mn-lt"/>
                <a:ea typeface="+mn-ea"/>
                <a:cs typeface="+mn-cs"/>
              </a:rPr>
              <a:t>God. His </a:t>
            </a:r>
            <a:r>
              <a:rPr lang="en-US" sz="1200" kern="1200" baseline="0" dirty="0" smtClean="0">
                <a:solidFill>
                  <a:schemeClr val="tx1"/>
                </a:solidFill>
                <a:effectLst/>
                <a:latin typeface="+mn-lt"/>
                <a:ea typeface="+mn-ea"/>
                <a:cs typeface="+mn-cs"/>
              </a:rPr>
              <a:t>first creation was light. The bible says that upon God seeing that light was good He separated it from the </a:t>
            </a:r>
            <a:r>
              <a:rPr lang="en-US" sz="1200" kern="1200" baseline="0" dirty="0" smtClean="0">
                <a:solidFill>
                  <a:schemeClr val="tx1"/>
                </a:solidFill>
                <a:effectLst/>
                <a:latin typeface="+mn-lt"/>
                <a:ea typeface="+mn-ea"/>
                <a:cs typeface="+mn-cs"/>
              </a:rPr>
              <a:t>darkness. The </a:t>
            </a:r>
            <a:r>
              <a:rPr lang="en-US" sz="1200" kern="1200" baseline="0" dirty="0" smtClean="0">
                <a:solidFill>
                  <a:schemeClr val="tx1"/>
                </a:solidFill>
                <a:effectLst/>
                <a:latin typeface="+mn-lt"/>
                <a:ea typeface="+mn-ea"/>
                <a:cs typeface="+mn-cs"/>
              </a:rPr>
              <a:t>light was name day while the darkness came to be known as the night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This is events came to cause the existence of the very first day of the universe’s existence as we know it. When the morning and evening passed the first day of creation of creation had ended.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353CCD4-CB0B-4955-A452-0104C9FB1321}" type="slidenum">
              <a:rPr lang="en-US" smtClean="0"/>
              <a:pPr/>
              <a:t>2</a:t>
            </a:fld>
            <a:endParaRPr lang="en-US" dirty="0"/>
          </a:p>
        </p:txBody>
      </p:sp>
    </p:spTree>
    <p:extLst>
      <p:ext uri="{BB962C8B-B14F-4D97-AF65-F5344CB8AC3E}">
        <p14:creationId xmlns:p14="http://schemas.microsoft.com/office/powerpoint/2010/main" xmlns="" val="3309460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On the second day God created a firmament dividing the waters of the earth. He separated</a:t>
            </a:r>
            <a:r>
              <a:rPr lang="en-US" b="0" u="none" baseline="0" dirty="0" smtClean="0"/>
              <a:t> the waters above and the waters below using the firmament</a:t>
            </a:r>
            <a:r>
              <a:rPr lang="en-US" b="0" u="none" dirty="0" smtClean="0"/>
              <a:t> and</a:t>
            </a:r>
            <a:r>
              <a:rPr lang="en-US" b="0" u="none" baseline="0" dirty="0" smtClean="0"/>
              <a:t> </a:t>
            </a:r>
            <a:r>
              <a:rPr lang="en-US" b="0" u="none" dirty="0" smtClean="0"/>
              <a:t>doing</a:t>
            </a:r>
            <a:r>
              <a:rPr lang="en-US" b="0" u="none" baseline="0" dirty="0" smtClean="0"/>
              <a:t> so he created the sky and the seas.</a:t>
            </a:r>
            <a:endParaRPr lang="en-US" b="0"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On the third day god separated the waters below the firmament creating land and sea. And he covered the land with plants and tree and he</a:t>
            </a:r>
            <a:r>
              <a:rPr lang="en-US" b="0" u="none" baseline="0" dirty="0" smtClean="0"/>
              <a:t> made it that they would bear fruits according to their own kind to ensure continuity.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He created the sun to rule over the day and the stars and the moon to rule over the night. He placed the above the firmament in the sky. Additionally, all the celestial bodies of the universe were created on this day. God set them upon the skies so that they could provide light to the earth.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a:t>
            </a:r>
            <a:r>
              <a:rPr lang="en-US" b="0" u="none" baseline="0" dirty="0" smtClean="0"/>
              <a:t> birds were created so that they could fly over the skies. Every winged creature and animal was created on this day.  God also created the whales, fish and all the creatures that dwell in the water were made to live in the oceans and seas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On the sixth day animals that move or crawl on dry land were created. Every beast was created after its kind and set upon the dry land.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 God finally to create man, male and female. A being made in the likeness of God. After his creation, man was given authority over all of Gods creation. They were directed to fill the earth and this was the origin of the universe.</a:t>
            </a:r>
            <a:endParaRPr lang="en-US" b="0" u="none"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3</a:t>
            </a:fld>
            <a:endParaRPr lang="en-US" dirty="0"/>
          </a:p>
        </p:txBody>
      </p:sp>
    </p:spTree>
    <p:extLst>
      <p:ext uri="{BB962C8B-B14F-4D97-AF65-F5344CB8AC3E}">
        <p14:creationId xmlns:p14="http://schemas.microsoft.com/office/powerpoint/2010/main" xmlns="" val="164306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 second chapter of genesis begins with the seventh day and states that upon being fully satisfied with his creation god rested and made it holy. By doing so no work is supposed to be undertaken on the seventh day of the week as it is the day of the Lord.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It gives a summary of the history of creation and the origin of the earth.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It goes ahead to show how no rain had caused that the plants he had created could grow. Mist</a:t>
            </a:r>
            <a:r>
              <a:rPr lang="en-US" b="0" u="none" baseline="0" dirty="0" smtClean="0"/>
              <a:t> came from the bellies of the dry land and hydrated the plants so that they could grow.</a:t>
            </a:r>
            <a:endParaRPr lang="en-US" b="0" u="non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Then God created man from dust of the and breathed life into him through the nostrils. This shows that the human soul originates from God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God then created the garden of Eden to be home to Adam.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 who</a:t>
            </a:r>
            <a:r>
              <a:rPr lang="en-US" b="0" u="none" baseline="0" dirty="0" smtClean="0"/>
              <a:t> was the first man</a:t>
            </a:r>
            <a:endParaRPr lang="en-US" b="0" u="none"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4</a:t>
            </a:fld>
            <a:endParaRPr lang="en-US" dirty="0"/>
          </a:p>
        </p:txBody>
      </p:sp>
    </p:spTree>
    <p:extLst>
      <p:ext uri="{BB962C8B-B14F-4D97-AF65-F5344CB8AC3E}">
        <p14:creationId xmlns:p14="http://schemas.microsoft.com/office/powerpoint/2010/main" xmlns="" val="1348105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latin typeface="Times New Roman" panose="02020603050405020304" pitchFamily="18" charset="0"/>
                <a:cs typeface="Times New Roman" panose="02020603050405020304" pitchFamily="18" charset="0"/>
              </a:rPr>
              <a:t>God divide the garden with four rivers namely Pishon, Gihon, Hiddekel and Euphrates. This rivers met at the </a:t>
            </a:r>
            <a:r>
              <a:rPr lang="en-US" b="0" u="none" baseline="0" dirty="0" err="1" smtClean="0">
                <a:latin typeface="Times New Roman" panose="02020603050405020304" pitchFamily="18" charset="0"/>
                <a:cs typeface="Times New Roman" panose="02020603050405020304" pitchFamily="18" charset="0"/>
              </a:rPr>
              <a:t>centre</a:t>
            </a:r>
            <a:r>
              <a:rPr lang="en-US" b="0" u="none" baseline="0" dirty="0" smtClean="0">
                <a:latin typeface="Times New Roman" panose="02020603050405020304" pitchFamily="18" charset="0"/>
                <a:cs typeface="Times New Roman" panose="02020603050405020304" pitchFamily="18" charset="0"/>
              </a:rPr>
              <a:t> of the garden of </a:t>
            </a:r>
            <a:r>
              <a:rPr lang="en-US" b="0" u="none" baseline="0" dirty="0" err="1" smtClean="0">
                <a:latin typeface="Times New Roman" panose="02020603050405020304" pitchFamily="18" charset="0"/>
                <a:cs typeface="Times New Roman" panose="02020603050405020304" pitchFamily="18" charset="0"/>
              </a:rPr>
              <a:t>eden</a:t>
            </a:r>
            <a:r>
              <a:rPr lang="en-US" b="0" u="none" baseline="0" dirty="0" smtClean="0">
                <a:latin typeface="Times New Roman" panose="02020603050405020304" pitchFamily="18" charset="0"/>
                <a:cs typeface="Times New Roman" panose="02020603050405020304" pitchFamily="18" charset="0"/>
              </a:rPr>
              <a:t>. Each of four sections was blessed with minerals and thus this is the source of all mineral elements present in the universe.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latin typeface="Times New Roman" panose="02020603050405020304" pitchFamily="18" charset="0"/>
                <a:cs typeface="Times New Roman" panose="02020603050405020304" pitchFamily="18" charset="0"/>
              </a:rPr>
              <a:t>Upon placing man on the garden of Eden God gave him instructions on how to live in instructing him not to eat from the tree of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latin typeface="Times New Roman" panose="02020603050405020304" pitchFamily="18" charset="0"/>
                <a:cs typeface="Times New Roman" panose="02020603050405020304" pitchFamily="18" charset="0"/>
              </a:rPr>
              <a:t>And the according to the second chapter God created all the other animals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latin typeface="Times New Roman" panose="02020603050405020304" pitchFamily="18" charset="0"/>
                <a:cs typeface="Times New Roman" panose="02020603050405020304" pitchFamily="18" charset="0"/>
              </a:rPr>
              <a:t>Then upon seeing that Adam was lonely God created a helper, a woman , for him.  He made </a:t>
            </a:r>
            <a:r>
              <a:rPr lang="en-US" b="0" u="none" baseline="0" dirty="0" err="1" smtClean="0">
                <a:latin typeface="Times New Roman" panose="02020603050405020304" pitchFamily="18" charset="0"/>
                <a:cs typeface="Times New Roman" panose="02020603050405020304" pitchFamily="18" charset="0"/>
              </a:rPr>
              <a:t>adam</a:t>
            </a:r>
            <a:r>
              <a:rPr lang="en-US" b="0" u="none" baseline="0" dirty="0" smtClean="0">
                <a:latin typeface="Times New Roman" panose="02020603050405020304" pitchFamily="18" charset="0"/>
                <a:cs typeface="Times New Roman" panose="02020603050405020304" pitchFamily="18" charset="0"/>
              </a:rPr>
              <a:t> fall into a deep sleep and removed a rib from Adam’s body.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latin typeface="Times New Roman" panose="02020603050405020304" pitchFamily="18" charset="0"/>
                <a:cs typeface="Times New Roman" panose="02020603050405020304" pitchFamily="18" charset="0"/>
              </a:rPr>
              <a:t>God combined the rib with the dust from the ground and a woman.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latin typeface="Times New Roman" panose="02020603050405020304" pitchFamily="18" charset="0"/>
                <a:cs typeface="Times New Roman" panose="02020603050405020304" pitchFamily="18" charset="0"/>
              </a:rPr>
              <a:t>The woman created c from Adams own rib  was the helper was and she was named eve.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53CCD4-CB0B-4955-A452-0104C9FB1321}" type="slidenum">
              <a:rPr lang="en-US" smtClean="0"/>
              <a:pPr/>
              <a:t>5</a:t>
            </a:fld>
            <a:endParaRPr lang="en-US" dirty="0"/>
          </a:p>
        </p:txBody>
      </p:sp>
    </p:spTree>
    <p:extLst>
      <p:ext uri="{BB962C8B-B14F-4D97-AF65-F5344CB8AC3E}">
        <p14:creationId xmlns:p14="http://schemas.microsoft.com/office/powerpoint/2010/main" xmlns="" val="3297142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theories of the origin of the earth are the Biblical creationist theory, scientific evolution theory, the big bang theory, the traditional creationist theory and the intelligent being theory.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All this theories have differed ideas.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 however belong to the school of thought that supports the biblical creation theory owing to its in-depth explanation and presentation of facts.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universe did not exist prior to its creation by God.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earth was created from nothing by a supreme being, God, he was the only one who existed prior to creation of the earth.</a:t>
            </a:r>
          </a:p>
        </p:txBody>
      </p:sp>
      <p:sp>
        <p:nvSpPr>
          <p:cNvPr id="4" name="Slide Number Placeholder 3"/>
          <p:cNvSpPr>
            <a:spLocks noGrp="1"/>
          </p:cNvSpPr>
          <p:nvPr>
            <p:ph type="sldNum" sz="quarter" idx="10"/>
          </p:nvPr>
        </p:nvSpPr>
        <p:spPr/>
        <p:txBody>
          <a:bodyPr/>
          <a:lstStyle/>
          <a:p>
            <a:fld id="{9353CCD4-CB0B-4955-A452-0104C9FB1321}" type="slidenum">
              <a:rPr lang="en-US" smtClean="0"/>
              <a:pPr/>
              <a:t>6</a:t>
            </a:fld>
            <a:endParaRPr lang="en-US" dirty="0"/>
          </a:p>
        </p:txBody>
      </p:sp>
    </p:spTree>
    <p:extLst>
      <p:ext uri="{BB962C8B-B14F-4D97-AF65-F5344CB8AC3E}">
        <p14:creationId xmlns:p14="http://schemas.microsoft.com/office/powerpoint/2010/main" xmlns="" val="3979047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a:t>
            </a:r>
            <a:r>
              <a:rPr lang="en-US" b="0" u="none" baseline="0" dirty="0" smtClean="0"/>
              <a:t> first human being on the universe was Adam.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God created him in His own image from dust of the ground.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After being created man was given power over all </a:t>
            </a:r>
            <a:r>
              <a:rPr lang="en-US" b="0" u="none" baseline="0" dirty="0" err="1" smtClean="0"/>
              <a:t>ceatures</a:t>
            </a:r>
            <a:r>
              <a:rPr lang="en-US" b="0" u="none" baseline="0" dirty="0" smtClean="0"/>
              <a:t> that exist in this world. He was  given the power to name the animals and the plants that God had created.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After the first woman was created she became the wife to Adam. The institution of marriage was established., this custom of marriage is being followed by all generations existing on this universe.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Adam and Eve were mandated to fill the earth with their </a:t>
            </a:r>
            <a:r>
              <a:rPr lang="en-US" b="0" u="none" baseline="0" dirty="0" err="1" smtClean="0"/>
              <a:t>offsprings</a:t>
            </a:r>
            <a:r>
              <a:rPr lang="en-US" b="0" u="none" baseline="0" dirty="0" smtClean="0"/>
              <a:t>. Each and every human  is a descendant of Adam and Eve.</a:t>
            </a:r>
          </a:p>
        </p:txBody>
      </p:sp>
      <p:sp>
        <p:nvSpPr>
          <p:cNvPr id="4" name="Slide Number Placeholder 3"/>
          <p:cNvSpPr>
            <a:spLocks noGrp="1"/>
          </p:cNvSpPr>
          <p:nvPr>
            <p:ph type="sldNum" sz="quarter" idx="10"/>
          </p:nvPr>
        </p:nvSpPr>
        <p:spPr/>
        <p:txBody>
          <a:bodyPr/>
          <a:lstStyle/>
          <a:p>
            <a:fld id="{9353CCD4-CB0B-4955-A452-0104C9FB1321}" type="slidenum">
              <a:rPr lang="en-US" smtClean="0"/>
              <a:pPr/>
              <a:t>7</a:t>
            </a:fld>
            <a:endParaRPr lang="en-US" dirty="0"/>
          </a:p>
        </p:txBody>
      </p:sp>
    </p:spTree>
    <p:extLst>
      <p:ext uri="{BB962C8B-B14F-4D97-AF65-F5344CB8AC3E}">
        <p14:creationId xmlns:p14="http://schemas.microsoft.com/office/powerpoint/2010/main" xmlns="" val="3711892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I believe that all humanity is a product of Adam and Eve’s procreation.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They were directed by God to fill the earth.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All that exists on this universe was made by God as explained in the book of genesis. Stars , moon and the sun were all created in the first 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These celestial bodies are part of God’s creation and they have a function of providing light to the earth in both day time and at night times.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Also I believe that the form that all living beings posses currently has never changed either as a result of adaption or evolution.</a:t>
            </a:r>
            <a:endParaRPr lang="en-US" b="1" u="sng"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All creation exists in the form in which it was created.</a:t>
            </a:r>
          </a:p>
        </p:txBody>
      </p:sp>
      <p:sp>
        <p:nvSpPr>
          <p:cNvPr id="4" name="Slide Number Placeholder 3"/>
          <p:cNvSpPr>
            <a:spLocks noGrp="1"/>
          </p:cNvSpPr>
          <p:nvPr>
            <p:ph type="sldNum" sz="quarter" idx="10"/>
          </p:nvPr>
        </p:nvSpPr>
        <p:spPr/>
        <p:txBody>
          <a:bodyPr/>
          <a:lstStyle/>
          <a:p>
            <a:fld id="{9353CCD4-CB0B-4955-A452-0104C9FB1321}" type="slidenum">
              <a:rPr lang="en-US" smtClean="0"/>
              <a:pPr/>
              <a:t>8</a:t>
            </a:fld>
            <a:endParaRPr lang="en-US" dirty="0"/>
          </a:p>
        </p:txBody>
      </p:sp>
    </p:spTree>
    <p:extLst>
      <p:ext uri="{BB962C8B-B14F-4D97-AF65-F5344CB8AC3E}">
        <p14:creationId xmlns:p14="http://schemas.microsoft.com/office/powerpoint/2010/main" xmlns="" val="1354533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My view is that all he other theories about the origins of the earth are wrong and cannot be relied 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big bang theory, evolution and most traditional theories fail to explain key elements of the origin of the earth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They were all invented by human beings in their state of assumptions and lack of critical evidence to back the theories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bible being inspired by God, a supreme being, presents undeniable evidence on accounts of the origins of the universe.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Most traditional theories of creation are wrong for they believe that there existed a supreme being but in a preexisting universe whose creation is not explained in any way.</a:t>
            </a:r>
          </a:p>
        </p:txBody>
      </p:sp>
      <p:sp>
        <p:nvSpPr>
          <p:cNvPr id="4" name="Slide Number Placeholder 3"/>
          <p:cNvSpPr>
            <a:spLocks noGrp="1"/>
          </p:cNvSpPr>
          <p:nvPr>
            <p:ph type="sldNum" sz="quarter" idx="10"/>
          </p:nvPr>
        </p:nvSpPr>
        <p:spPr/>
        <p:txBody>
          <a:bodyPr/>
          <a:lstStyle/>
          <a:p>
            <a:fld id="{9353CCD4-CB0B-4955-A452-0104C9FB1321}" type="slidenum">
              <a:rPr lang="en-US" smtClean="0"/>
              <a:pPr/>
              <a:t>9</a:t>
            </a:fld>
            <a:endParaRPr lang="en-US" dirty="0"/>
          </a:p>
        </p:txBody>
      </p:sp>
    </p:spTree>
    <p:extLst>
      <p:ext uri="{BB962C8B-B14F-4D97-AF65-F5344CB8AC3E}">
        <p14:creationId xmlns:p14="http://schemas.microsoft.com/office/powerpoint/2010/main" xmlns="" val="2331291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There is nothing which exists in the universe that can be likened with God.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He is all powerful and supreme to all. None of his creation can compare to him in terms of power and might. Events in the universe occur as directed by His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He used his word to created the universe from nothing. He did all this within six days.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We are told that in the beginning the earth was shapeless and void and its only God's  existence that hovered over the waters.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As the bible says God created the world by the power of his words.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Creation came to occur by Him saying, “let there be” and there was.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10</a:t>
            </a:fld>
            <a:endParaRPr lang="en-US" dirty="0"/>
          </a:p>
        </p:txBody>
      </p:sp>
    </p:spTree>
    <p:extLst>
      <p:ext uri="{BB962C8B-B14F-4D97-AF65-F5344CB8AC3E}">
        <p14:creationId xmlns:p14="http://schemas.microsoft.com/office/powerpoint/2010/main" xmlns="" val="1297846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All humans being are made in the likeness of God who is the creator.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 Upon creation god made </a:t>
            </a:r>
            <a:r>
              <a:rPr lang="en-US" b="0" u="none" baseline="0" dirty="0" err="1" smtClean="0"/>
              <a:t>adam</a:t>
            </a:r>
            <a:r>
              <a:rPr lang="en-US" b="0" u="none" baseline="0" dirty="0" smtClean="0"/>
              <a:t> and eve to be husband and wife and hereby introduced the institution of marriage into the universe.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By creating human beings in his likeness he ensured that the were the most intelligent life forms in the universe and gave us the authority to rule over all that he had created.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main purpose of humanity is to glorify God and all his works. As humans we are supposed to obey him and act according to his commands.</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11</a:t>
            </a:fld>
            <a:endParaRPr lang="en-US" dirty="0"/>
          </a:p>
        </p:txBody>
      </p:sp>
    </p:spTree>
    <p:extLst>
      <p:ext uri="{BB962C8B-B14F-4D97-AF65-F5344CB8AC3E}">
        <p14:creationId xmlns:p14="http://schemas.microsoft.com/office/powerpoint/2010/main" xmlns="" val="1020182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As human beings we are mandated with protecting all aspects of God’s creation. We should preserve the environment from destruction and offer protection to nature and all animals that He created to prevent incidences of extinction.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second mandate given to use is to work to ensure that the universe is productive.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Every thing that is present on this earth is at our </a:t>
            </a:r>
            <a:r>
              <a:rPr lang="en-US" b="0" u="none" baseline="0" dirty="0" err="1" smtClean="0"/>
              <a:t>disp</a:t>
            </a:r>
            <a:r>
              <a:rPr lang="en-US" b="0" u="none" baseline="0" dirty="0" smtClean="0"/>
              <a:t>[</a:t>
            </a:r>
            <a:r>
              <a:rPr lang="en-US" b="0" u="none" baseline="0" dirty="0" err="1" smtClean="0"/>
              <a:t>osal</a:t>
            </a:r>
            <a:r>
              <a:rPr lang="en-US" b="0" u="none" baseline="0" dirty="0" smtClean="0"/>
              <a:t> and it is </a:t>
            </a:r>
            <a:r>
              <a:rPr lang="en-US" b="0" u="none" baseline="0" dirty="0" err="1" smtClean="0"/>
              <a:t>upt</a:t>
            </a:r>
            <a:r>
              <a:rPr lang="en-US" b="0" u="none" baseline="0" dirty="0" smtClean="0"/>
              <a:t> o us to utilize it and ensure that  there is always productivity in this universe that was created for us.</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12</a:t>
            </a:fld>
            <a:endParaRPr lang="en-US" dirty="0"/>
          </a:p>
        </p:txBody>
      </p:sp>
    </p:spTree>
    <p:extLst>
      <p:ext uri="{BB962C8B-B14F-4D97-AF65-F5344CB8AC3E}">
        <p14:creationId xmlns:p14="http://schemas.microsoft.com/office/powerpoint/2010/main" xmlns="" val="497850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In my world view the theory of evolution as forwarded by Charles Darwin is wrong and lacks merit.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It fails to explain the origin of most things present in the universe with its focus being on living things. It fails to explain the origin of non living aspects of the universe and when it does it fails to support its facts with evidence most of it is based on scientific hearsay.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In this light I am of the view that the human beings have never or will never undergo any form of evolution. Our only existence is in the form which we were created.</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13</a:t>
            </a:fld>
            <a:endParaRPr lang="en-US" dirty="0"/>
          </a:p>
        </p:txBody>
      </p:sp>
    </p:spTree>
    <p:extLst>
      <p:ext uri="{BB962C8B-B14F-4D97-AF65-F5344CB8AC3E}">
        <p14:creationId xmlns:p14="http://schemas.microsoft.com/office/powerpoint/2010/main" xmlns="" val="4030424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Bible gives a full and detailed account of creation.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A comprehensive detail of how all that exists in this universe came to be is highlighted on the scriptures.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It continues to give the developments after creation </a:t>
            </a:r>
            <a:r>
              <a:rPr lang="en-US" b="0" u="none" baseline="0" dirty="0" err="1" smtClean="0"/>
              <a:t>upto</a:t>
            </a:r>
            <a:r>
              <a:rPr lang="en-US" b="0" u="none" baseline="0" dirty="0" smtClean="0"/>
              <a:t> civilization.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bible also provides the do’s and the </a:t>
            </a:r>
            <a:r>
              <a:rPr lang="en-US" b="0" u="none" baseline="0" dirty="0" err="1" smtClean="0"/>
              <a:t>donts</a:t>
            </a:r>
            <a:r>
              <a:rPr lang="en-US" b="0" u="none" baseline="0" dirty="0" smtClean="0"/>
              <a:t> in this universe. It is the only theory of </a:t>
            </a:r>
            <a:r>
              <a:rPr lang="en-US" b="0" u="none" baseline="0" dirty="0" err="1" smtClean="0"/>
              <a:t>cration</a:t>
            </a:r>
            <a:r>
              <a:rPr lang="en-US" b="0" u="none" baseline="0" dirty="0" smtClean="0"/>
              <a:t> </a:t>
            </a:r>
            <a:r>
              <a:rPr lang="en-US" b="0" u="none" baseline="0" dirty="0" err="1" smtClean="0"/>
              <a:t>tha</a:t>
            </a:r>
            <a:r>
              <a:rPr lang="en-US" b="0" u="none" baseline="0" dirty="0" smtClean="0"/>
              <a:t> has a  </a:t>
            </a:r>
            <a:r>
              <a:rPr lang="en-US" b="0" u="none" baseline="0" dirty="0" err="1" smtClean="0"/>
              <a:t>a</a:t>
            </a:r>
            <a:r>
              <a:rPr lang="en-US" b="0" u="none" baseline="0" dirty="0" smtClean="0"/>
              <a:t> manual of how we are supposed to operate in the universe.</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14</a:t>
            </a:fld>
            <a:endParaRPr lang="en-US" dirty="0"/>
          </a:p>
        </p:txBody>
      </p:sp>
    </p:spTree>
    <p:extLst>
      <p:ext uri="{BB962C8B-B14F-4D97-AF65-F5344CB8AC3E}">
        <p14:creationId xmlns:p14="http://schemas.microsoft.com/office/powerpoint/2010/main" xmlns="" val="721981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15</a:t>
            </a:fld>
            <a:endParaRPr lang="en-US" dirty="0"/>
          </a:p>
        </p:txBody>
      </p:sp>
    </p:spTree>
    <p:extLst>
      <p:ext uri="{BB962C8B-B14F-4D97-AF65-F5344CB8AC3E}">
        <p14:creationId xmlns:p14="http://schemas.microsoft.com/office/powerpoint/2010/main" xmlns="" val="317657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1477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559836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39074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1861232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441940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585042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2688276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26F1DA4B-EADD-4F60-AC48-D42A7EB524B3}" type="datetimeFigureOut">
              <a:rPr lang="en-US" smtClean="0"/>
              <a:pPr/>
              <a:t>8/21/2018</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096630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1350885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062421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457057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26F1DA4B-EADD-4F60-AC48-D42A7EB524B3}" type="datetimeFigureOut">
              <a:rPr lang="en-US" smtClean="0"/>
              <a:pPr/>
              <a:t>8/21/2018</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9C6DB9A2-E0FA-4B88-BBA0-1EEE929601A0}"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77608374"/>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6" name="TextBox 5"/>
          <p:cNvSpPr txBox="1"/>
          <p:nvPr/>
        </p:nvSpPr>
        <p:spPr>
          <a:xfrm>
            <a:off x="2362200" y="947057"/>
            <a:ext cx="4419600" cy="646331"/>
          </a:xfrm>
          <a:prstGeom prst="rect">
            <a:avLst/>
          </a:prstGeom>
          <a:noFill/>
        </p:spPr>
        <p:txBody>
          <a:bodyPr wrap="square" rtlCol="0">
            <a:spAutoFit/>
          </a:bodyPr>
          <a:lstStyle/>
          <a:p>
            <a:pPr algn="ctr"/>
            <a:r>
              <a:rPr lang="en-US" sz="3600" b="1" dirty="0">
                <a:solidFill>
                  <a:srgbClr val="CCCCFF"/>
                </a:solidFill>
                <a:latin typeface="Times New Roman" panose="02020603050405020304" pitchFamily="18" charset="0"/>
                <a:cs typeface="Times New Roman" panose="02020603050405020304" pitchFamily="18" charset="0"/>
              </a:rPr>
              <a:t>Origins Reflection</a:t>
            </a:r>
          </a:p>
        </p:txBody>
      </p:sp>
      <p:sp>
        <p:nvSpPr>
          <p:cNvPr id="7" name="TextBox 6"/>
          <p:cNvSpPr txBox="1"/>
          <p:nvPr/>
        </p:nvSpPr>
        <p:spPr>
          <a:xfrm>
            <a:off x="2667000" y="2317029"/>
            <a:ext cx="3409950" cy="2554545"/>
          </a:xfrm>
          <a:prstGeom prst="rect">
            <a:avLst/>
          </a:prstGeom>
          <a:noFill/>
        </p:spPr>
        <p:txBody>
          <a:bodyPr wrap="square" rtlCol="0">
            <a:spAutoFit/>
          </a:bodyPr>
          <a:lstStyle/>
          <a:p>
            <a:pPr algn="ctr">
              <a:lnSpc>
                <a:spcPct val="200000"/>
              </a:lnSpc>
            </a:pPr>
            <a:r>
              <a:rPr lang="en-US" sz="2000" b="1" dirty="0">
                <a:solidFill>
                  <a:srgbClr val="CCCCFF"/>
                </a:solidFill>
                <a:latin typeface="Times New Roman" panose="02020603050405020304" pitchFamily="18" charset="0"/>
                <a:cs typeface="Times New Roman" panose="02020603050405020304" pitchFamily="18" charset="0"/>
              </a:rPr>
              <a:t>Student Name</a:t>
            </a:r>
          </a:p>
          <a:p>
            <a:pPr algn="ctr">
              <a:lnSpc>
                <a:spcPct val="200000"/>
              </a:lnSpc>
            </a:pPr>
            <a:r>
              <a:rPr lang="en-US" sz="2000" b="1" dirty="0">
                <a:solidFill>
                  <a:srgbClr val="CCCCFF"/>
                </a:solidFill>
                <a:latin typeface="Times New Roman" panose="02020603050405020304" pitchFamily="18" charset="0"/>
                <a:cs typeface="Times New Roman" panose="02020603050405020304" pitchFamily="18" charset="0"/>
              </a:rPr>
              <a:t>Date</a:t>
            </a:r>
          </a:p>
          <a:p>
            <a:pPr algn="ctr">
              <a:lnSpc>
                <a:spcPct val="200000"/>
              </a:lnSpc>
            </a:pPr>
            <a:r>
              <a:rPr lang="en-US" sz="2000" b="1" dirty="0">
                <a:solidFill>
                  <a:srgbClr val="CCCCFF"/>
                </a:solidFill>
                <a:latin typeface="Times New Roman" panose="02020603050405020304" pitchFamily="18" charset="0"/>
                <a:cs typeface="Times New Roman" panose="02020603050405020304" pitchFamily="18" charset="0"/>
              </a:rPr>
              <a:t>CWV-###</a:t>
            </a:r>
          </a:p>
          <a:p>
            <a:pPr algn="ctr">
              <a:lnSpc>
                <a:spcPct val="200000"/>
              </a:lnSpc>
            </a:pPr>
            <a:r>
              <a:rPr lang="en-US" sz="2000" b="1" dirty="0">
                <a:solidFill>
                  <a:srgbClr val="CCCCFF"/>
                </a:solidFill>
                <a:latin typeface="Times New Roman" panose="02020603050405020304" pitchFamily="18" charset="0"/>
                <a:cs typeface="Times New Roman" panose="02020603050405020304" pitchFamily="18" charset="0"/>
              </a:rPr>
              <a:t>Instructor</a:t>
            </a:r>
          </a:p>
        </p:txBody>
      </p:sp>
    </p:spTree>
    <p:extLst>
      <p:ext uri="{BB962C8B-B14F-4D97-AF65-F5344CB8AC3E}">
        <p14:creationId xmlns:p14="http://schemas.microsoft.com/office/powerpoint/2010/main" xmlns="" val="36750138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2" name="TextBox 1"/>
          <p:cNvSpPr txBox="1"/>
          <p:nvPr/>
        </p:nvSpPr>
        <p:spPr>
          <a:xfrm>
            <a:off x="457200" y="248817"/>
            <a:ext cx="8153400" cy="861774"/>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Creation Account From Genesis 1-2</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57200" y="1110591"/>
            <a:ext cx="8156878" cy="3785652"/>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 God created the heavens and the earth.</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earth was formless void full of waters. </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God created light  separated it from darkness.</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light became day and darkness night.</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This was the first day of creation (Genesis 1).</a:t>
            </a:r>
          </a:p>
        </p:txBody>
      </p:sp>
    </p:spTree>
    <p:extLst>
      <p:ext uri="{BB962C8B-B14F-4D97-AF65-F5344CB8AC3E}">
        <p14:creationId xmlns:p14="http://schemas.microsoft.com/office/powerpoint/2010/main" xmlns="" val="17305782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4" name="TextBox 3"/>
          <p:cNvSpPr txBox="1"/>
          <p:nvPr/>
        </p:nvSpPr>
        <p:spPr>
          <a:xfrm>
            <a:off x="457200" y="1480143"/>
            <a:ext cx="8156979" cy="5262979"/>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400" b="1" dirty="0">
                <a:solidFill>
                  <a:schemeClr val="bg1"/>
                </a:solidFill>
                <a:latin typeface="Times New Roman" panose="02020603050405020304" pitchFamily="18" charset="0"/>
                <a:cs typeface="Times New Roman" panose="02020603050405020304" pitchFamily="18" charset="0"/>
              </a:rPr>
              <a:t>G</a:t>
            </a:r>
            <a:r>
              <a:rPr lang="en-US" sz="2400" b="1" dirty="0" smtClean="0">
                <a:solidFill>
                  <a:schemeClr val="bg1"/>
                </a:solidFill>
                <a:latin typeface="Times New Roman" panose="02020603050405020304" pitchFamily="18" charset="0"/>
                <a:cs typeface="Times New Roman" panose="02020603050405020304" pitchFamily="18" charset="0"/>
              </a:rPr>
              <a:t>od</a:t>
            </a:r>
            <a:r>
              <a:rPr lang="en-US" sz="2800" b="1" dirty="0" smtClean="0">
                <a:solidFill>
                  <a:schemeClr val="bg1"/>
                </a:solidFill>
                <a:latin typeface="Times New Roman" panose="02020603050405020304" pitchFamily="18" charset="0"/>
                <a:cs typeface="Times New Roman" panose="02020603050405020304" pitchFamily="18" charset="0"/>
              </a:rPr>
              <a:t> created the sky on the second day.</a:t>
            </a:r>
          </a:p>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The land and the sea were created on day three.</a:t>
            </a:r>
          </a:p>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The celestial bodies were created </a:t>
            </a:r>
            <a:r>
              <a:rPr lang="en-US" sz="2800" b="1" dirty="0">
                <a:solidFill>
                  <a:schemeClr val="bg1"/>
                </a:solidFill>
                <a:latin typeface="Times New Roman" panose="02020603050405020304" pitchFamily="18" charset="0"/>
                <a:cs typeface="Times New Roman" panose="02020603050405020304" pitchFamily="18" charset="0"/>
              </a:rPr>
              <a:t>i</a:t>
            </a:r>
            <a:r>
              <a:rPr lang="en-US" sz="2800" b="1" dirty="0" smtClean="0">
                <a:solidFill>
                  <a:schemeClr val="bg1"/>
                </a:solidFill>
                <a:latin typeface="Times New Roman" panose="02020603050405020304" pitchFamily="18" charset="0"/>
                <a:cs typeface="Times New Roman" panose="02020603050405020304" pitchFamily="18" charset="0"/>
              </a:rPr>
              <a:t>n fourth day.</a:t>
            </a:r>
          </a:p>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 Birds and fish were created on the fifth day.</a:t>
            </a:r>
          </a:p>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Animals and man were created </a:t>
            </a:r>
            <a:r>
              <a:rPr lang="en-US" sz="2800" b="1" dirty="0">
                <a:solidFill>
                  <a:schemeClr val="bg1"/>
                </a:solidFill>
                <a:latin typeface="Times New Roman" panose="02020603050405020304" pitchFamily="18" charset="0"/>
                <a:cs typeface="Times New Roman" panose="02020603050405020304" pitchFamily="18" charset="0"/>
              </a:rPr>
              <a:t>o</a:t>
            </a:r>
            <a:r>
              <a:rPr lang="en-US" sz="2800" b="1" dirty="0" smtClean="0">
                <a:solidFill>
                  <a:schemeClr val="bg1"/>
                </a:solidFill>
                <a:latin typeface="Times New Roman" panose="02020603050405020304" pitchFamily="18" charset="0"/>
                <a:cs typeface="Times New Roman" panose="02020603050405020304" pitchFamily="18" charset="0"/>
              </a:rPr>
              <a:t>n the sixth day (genesis 1).</a:t>
            </a:r>
          </a:p>
        </p:txBody>
      </p:sp>
      <p:sp>
        <p:nvSpPr>
          <p:cNvPr id="5" name="TextBox 4"/>
          <p:cNvSpPr txBox="1"/>
          <p:nvPr/>
        </p:nvSpPr>
        <p:spPr>
          <a:xfrm>
            <a:off x="457200" y="304800"/>
            <a:ext cx="8153400" cy="861774"/>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Creation Account From Genesis 1-2</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83587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4" name="TextBox 3"/>
          <p:cNvSpPr txBox="1"/>
          <p:nvPr/>
        </p:nvSpPr>
        <p:spPr>
          <a:xfrm>
            <a:off x="457099" y="1349514"/>
            <a:ext cx="8156979" cy="5262979"/>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He rested after being satisfied with this creation.</a:t>
            </a:r>
          </a:p>
          <a:p>
            <a:pPr marL="342900" indent="-342900">
              <a:lnSpc>
                <a:spcPct val="200000"/>
              </a:lnSpc>
              <a:buFont typeface="Arial" panose="020B0604020202020204" pitchFamily="34" charset="0"/>
              <a:buChar char="•"/>
            </a:pPr>
            <a:r>
              <a:rPr lang="en-US" sz="2800" b="1" dirty="0">
                <a:solidFill>
                  <a:schemeClr val="bg1"/>
                </a:solidFill>
                <a:latin typeface="Times New Roman" panose="02020603050405020304" pitchFamily="18" charset="0"/>
                <a:cs typeface="Times New Roman" panose="02020603050405020304" pitchFamily="18" charset="0"/>
              </a:rPr>
              <a:t>God made the seventh day </a:t>
            </a:r>
            <a:r>
              <a:rPr lang="en-US" sz="2800" b="1" dirty="0" smtClean="0">
                <a:solidFill>
                  <a:schemeClr val="bg1"/>
                </a:solidFill>
                <a:latin typeface="Times New Roman" panose="02020603050405020304" pitchFamily="18" charset="0"/>
                <a:cs typeface="Times New Roman" panose="02020603050405020304" pitchFamily="18" charset="0"/>
              </a:rPr>
              <a:t>holy. </a:t>
            </a:r>
            <a:endParaRPr lang="en-US" sz="2800" b="1" dirty="0">
              <a:solidFill>
                <a:schemeClr val="bg1"/>
              </a:solidFill>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The created plants </a:t>
            </a:r>
            <a:r>
              <a:rPr lang="en-US" sz="2400" b="1" dirty="0" smtClean="0">
                <a:solidFill>
                  <a:schemeClr val="bg1"/>
                </a:solidFill>
                <a:latin typeface="Times New Roman" panose="02020603050405020304" pitchFamily="18" charset="0"/>
                <a:cs typeface="Times New Roman" panose="02020603050405020304" pitchFamily="18" charset="0"/>
              </a:rPr>
              <a:t>flourished</a:t>
            </a:r>
            <a:r>
              <a:rPr lang="en-US" sz="2800" b="1" dirty="0" smtClean="0">
                <a:solidFill>
                  <a:schemeClr val="bg1"/>
                </a:solidFill>
                <a:latin typeface="Times New Roman" panose="02020603050405020304" pitchFamily="18" charset="0"/>
                <a:cs typeface="Times New Roman" panose="02020603050405020304" pitchFamily="18" charset="0"/>
              </a:rPr>
              <a:t> without rain.</a:t>
            </a:r>
          </a:p>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 God created man from dust and put life in him.</a:t>
            </a:r>
          </a:p>
          <a:p>
            <a:pPr marL="342900" indent="-342900">
              <a:lnSpc>
                <a:spcPct val="200000"/>
              </a:lnSpc>
              <a:buFont typeface="Arial" panose="020B0604020202020204" pitchFamily="34" charset="0"/>
              <a:buChar char="•"/>
            </a:pPr>
            <a:r>
              <a:rPr lang="en-US" sz="2800" b="1" dirty="0" smtClean="0">
                <a:solidFill>
                  <a:schemeClr val="bg1"/>
                </a:solidFill>
                <a:latin typeface="Times New Roman" panose="02020603050405020304" pitchFamily="18" charset="0"/>
                <a:cs typeface="Times New Roman" panose="02020603050405020304" pitchFamily="18" charset="0"/>
              </a:rPr>
              <a:t>The garden of Eden was created to be man’s home (genesis 1-2).</a:t>
            </a:r>
          </a:p>
        </p:txBody>
      </p:sp>
      <p:sp>
        <p:nvSpPr>
          <p:cNvPr id="5" name="TextBox 4"/>
          <p:cNvSpPr txBox="1"/>
          <p:nvPr/>
        </p:nvSpPr>
        <p:spPr>
          <a:xfrm>
            <a:off x="457200" y="304800"/>
            <a:ext cx="8153400" cy="861774"/>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Creation Account From Genesis 1-2</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37545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4" name="TextBox 3"/>
          <p:cNvSpPr txBox="1"/>
          <p:nvPr/>
        </p:nvSpPr>
        <p:spPr>
          <a:xfrm>
            <a:off x="457099" y="1237548"/>
            <a:ext cx="8156979" cy="6001643"/>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God divide the garden with four rivers.</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Adam was placed at the garden with instructions on how to live.</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garden was then filled with animals under mans dominion (Genesis 2).</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Then upon seeing that Adam was lonely God created a helper.</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She was created out of Adam’s rib and was called eve.</a:t>
            </a:r>
            <a:endParaRPr lang="en-US" sz="24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662474" y="375774"/>
            <a:ext cx="8153400" cy="861774"/>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Creation Account From Genesis 1-2</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98293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304800"/>
            <a:ext cx="8153400" cy="86177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Personal Beliefs About the Origins of the Universe</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301" y="1202596"/>
            <a:ext cx="8156979" cy="6001643"/>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There are many beliefs as to the origins of the universe (</a:t>
            </a:r>
            <a:r>
              <a:rPr lang="en-US" sz="2400" b="1" dirty="0" err="1" smtClean="0">
                <a:solidFill>
                  <a:schemeClr val="bg1"/>
                </a:solidFill>
                <a:latin typeface="Times New Roman" panose="02020603050405020304" pitchFamily="18" charset="0"/>
                <a:cs typeface="Times New Roman" panose="02020603050405020304" pitchFamily="18" charset="0"/>
              </a:rPr>
              <a:t>Patride</a:t>
            </a:r>
            <a:r>
              <a:rPr lang="en-US" sz="2400" b="1" dirty="0" smtClean="0">
                <a:solidFill>
                  <a:schemeClr val="bg1"/>
                </a:solidFill>
                <a:latin typeface="Times New Roman" panose="02020603050405020304" pitchFamily="18" charset="0"/>
                <a:cs typeface="Times New Roman" panose="02020603050405020304" pitchFamily="18" charset="0"/>
              </a:rPr>
              <a:t>, 2016).</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I personally believe in the creationist theory.</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universe was created by a supreme being, God.</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earth before creation existed as only a shapeless and empty void that was filled with waters.</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Only God existed before creation and he created the earth and all that is in it as detailed by the genesis creation story.</a:t>
            </a:r>
          </a:p>
        </p:txBody>
      </p:sp>
    </p:spTree>
    <p:extLst>
      <p:ext uri="{BB962C8B-B14F-4D97-AF65-F5344CB8AC3E}">
        <p14:creationId xmlns:p14="http://schemas.microsoft.com/office/powerpoint/2010/main" xmlns="" val="6401694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4" name="TextBox 3"/>
          <p:cNvSpPr txBox="1"/>
          <p:nvPr/>
        </p:nvSpPr>
        <p:spPr>
          <a:xfrm>
            <a:off x="457301" y="304800"/>
            <a:ext cx="8153400" cy="86177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Personal Beliefs About the Origins of the Universe</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7301" y="978661"/>
            <a:ext cx="8156979" cy="6740307"/>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Adam was the first human being created.</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Adam was created in Gods own likeness.</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Adam was given the mandate over all of god’s creation.</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He was given instruction on how to live in the garden of Eden according to gods will.</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Eve the second human being was created from Adams rib to be his companion.</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They were to be man and wife with eve being Adam's  helper in taking care of god’s creation.</a:t>
            </a: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51567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4" name="TextBox 3"/>
          <p:cNvSpPr txBox="1"/>
          <p:nvPr/>
        </p:nvSpPr>
        <p:spPr>
          <a:xfrm>
            <a:off x="457301" y="304800"/>
            <a:ext cx="8153400" cy="86177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Personal Beliefs About the Origins of the Universe</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7301" y="1202596"/>
            <a:ext cx="8156979" cy="6001643"/>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Upon creating Adam and eve God instructed the to procreate and fill the earth.</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It is from this process of procreation that all humans exist.</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Also,  I believe that all celestial bodies that are present in the universe well created by God.</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I also am of the belief that humans and all animals in the universe we as they are now at the beginning of the universe (genesis 1-2).</a:t>
            </a:r>
          </a:p>
        </p:txBody>
      </p:sp>
    </p:spTree>
    <p:extLst>
      <p:ext uri="{BB962C8B-B14F-4D97-AF65-F5344CB8AC3E}">
        <p14:creationId xmlns:p14="http://schemas.microsoft.com/office/powerpoint/2010/main" xmlns="" val="16070247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4" name="TextBox 3"/>
          <p:cNvSpPr txBox="1"/>
          <p:nvPr/>
        </p:nvSpPr>
        <p:spPr>
          <a:xfrm>
            <a:off x="457301" y="304800"/>
            <a:ext cx="8153400" cy="86177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a:solidFill>
                  <a:schemeClr val="bg1"/>
                </a:solidFill>
                <a:latin typeface="Times New Roman" panose="02020603050405020304" pitchFamily="18" charset="0"/>
                <a:cs typeface="Times New Roman" panose="02020603050405020304" pitchFamily="18" charset="0"/>
              </a:rPr>
              <a:t>Personal Beliefs About the Origins of the Universe</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3722" y="1314563"/>
            <a:ext cx="8156979" cy="5262979"/>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big bang theory of creation is wrong.</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Most traditional creationist theories are wrong.</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Evolution and Darwinism is wrong.</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Science cannot explain the origin of the universe.</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Evidence of creation presented in the bible is incorruptible (White, 2017).</a:t>
            </a:r>
          </a:p>
          <a:p>
            <a:pPr marL="342900" indent="-342900">
              <a:lnSpc>
                <a:spcPct val="200000"/>
              </a:lnSpc>
              <a:buFont typeface="Arial" panose="020B0604020202020204" pitchFamily="34" charset="0"/>
              <a:buChar char="•"/>
            </a:pP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408969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457200"/>
            <a:ext cx="8153400" cy="830997"/>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600" b="1" dirty="0">
                <a:solidFill>
                  <a:schemeClr val="bg1"/>
                </a:solidFill>
                <a:latin typeface="Times New Roman" panose="02020603050405020304" pitchFamily="18" charset="0"/>
                <a:cs typeface="Times New Roman" panose="02020603050405020304" pitchFamily="18" charset="0"/>
              </a:rPr>
              <a:t>How My Beliefs About Origins Impact My Worldview</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200" y="1600200"/>
            <a:ext cx="8156979" cy="4524315"/>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God is the supreme being controlling the universe.</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God is the source of all life on earth.</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earth was created in six days.</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earth was created out of nothing.</a:t>
            </a:r>
            <a:endParaRPr lang="en-US" sz="2400" b="1" dirty="0">
              <a:solidFill>
                <a:schemeClr val="bg1"/>
              </a:solidFill>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universe  was created through God’s word (</a:t>
            </a:r>
            <a:r>
              <a:rPr lang="en-US" sz="2400" b="1" dirty="0" err="1" smtClean="0">
                <a:solidFill>
                  <a:schemeClr val="bg1"/>
                </a:solidFill>
                <a:latin typeface="Times New Roman" panose="02020603050405020304" pitchFamily="18" charset="0"/>
                <a:cs typeface="Times New Roman" panose="02020603050405020304" pitchFamily="18" charset="0"/>
              </a:rPr>
              <a:t>Patrides</a:t>
            </a:r>
            <a:r>
              <a:rPr lang="en-US" sz="2400" b="1" dirty="0" smtClean="0">
                <a:solidFill>
                  <a:schemeClr val="bg1"/>
                </a:solidFill>
                <a:latin typeface="Times New Roman" panose="02020603050405020304" pitchFamily="18" charset="0"/>
                <a:cs typeface="Times New Roman" panose="02020603050405020304" pitchFamily="18" charset="0"/>
              </a:rPr>
              <a:t>, 2016).</a:t>
            </a: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30659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457200"/>
            <a:ext cx="8153400" cy="830997"/>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600" b="1" dirty="0">
                <a:solidFill>
                  <a:schemeClr val="bg1"/>
                </a:solidFill>
                <a:latin typeface="Times New Roman" panose="02020603050405020304" pitchFamily="18" charset="0"/>
                <a:cs typeface="Times New Roman" panose="02020603050405020304" pitchFamily="18" charset="0"/>
              </a:rPr>
              <a:t>How My Beliefs About Origins Impact My Worldview</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200" y="1600200"/>
            <a:ext cx="8156979" cy="4524315"/>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 beings are created in image of god.</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Marriage was institutionalized on creation.</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 beings are the most intelligent life forms.</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God created the humans to glorify Him.</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Humans have authority over God’s creation.</a:t>
            </a:r>
            <a:endParaRPr lang="en-US" sz="2400" b="1" dirty="0">
              <a:solidFill>
                <a:schemeClr val="bg1"/>
              </a:solidFill>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929950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457200"/>
            <a:ext cx="8153400" cy="830997"/>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600" b="1" dirty="0">
                <a:solidFill>
                  <a:schemeClr val="bg1"/>
                </a:solidFill>
                <a:latin typeface="Times New Roman" panose="02020603050405020304" pitchFamily="18" charset="0"/>
                <a:cs typeface="Times New Roman" panose="02020603050405020304" pitchFamily="18" charset="0"/>
              </a:rPr>
              <a:t>How My Beliefs About Origins Impact My Worldview</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200" y="1600200"/>
            <a:ext cx="8156979" cy="5262979"/>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 beings are the protectors of gods creation.</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 being cannot change the reality of existence.</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 beings are mandated to fill the earth.</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 beings are tasked with ensuring earths</a:t>
            </a:r>
            <a:r>
              <a:rPr lang="en-US" sz="2400" b="1" dirty="0">
                <a:solidFill>
                  <a:schemeClr val="bg1"/>
                </a:solidFill>
                <a:latin typeface="Times New Roman" panose="02020603050405020304" pitchFamily="18" charset="0"/>
                <a:cs typeface="Times New Roman" panose="02020603050405020304" pitchFamily="18" charset="0"/>
              </a:rPr>
              <a:t> </a:t>
            </a:r>
            <a:r>
              <a:rPr lang="en-US" sz="2400" b="1" dirty="0" smtClean="0">
                <a:solidFill>
                  <a:schemeClr val="bg1"/>
                </a:solidFill>
                <a:latin typeface="Times New Roman" panose="02020603050405020304" pitchFamily="18" charset="0"/>
                <a:cs typeface="Times New Roman" panose="02020603050405020304" pitchFamily="18" charset="0"/>
              </a:rPr>
              <a:t>productivity (</a:t>
            </a:r>
            <a:r>
              <a:rPr lang="en-US" sz="2400" b="1" dirty="0" err="1" smtClean="0">
                <a:solidFill>
                  <a:schemeClr val="bg1"/>
                </a:solidFill>
                <a:latin typeface="Times New Roman" panose="02020603050405020304" pitchFamily="18" charset="0"/>
                <a:cs typeface="Times New Roman" panose="02020603050405020304" pitchFamily="18" charset="0"/>
              </a:rPr>
              <a:t>Patrides</a:t>
            </a:r>
            <a:r>
              <a:rPr lang="en-US" sz="2400" b="1" dirty="0" smtClean="0">
                <a:solidFill>
                  <a:schemeClr val="bg1"/>
                </a:solidFill>
                <a:latin typeface="Times New Roman" panose="02020603050405020304" pitchFamily="18" charset="0"/>
                <a:cs typeface="Times New Roman" panose="02020603050405020304" pitchFamily="18" charset="0"/>
              </a:rPr>
              <a:t> ,2016).</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All  that is present on earth is at mans disposal.</a:t>
            </a:r>
          </a:p>
          <a:p>
            <a:pPr marL="342900" indent="-342900">
              <a:lnSpc>
                <a:spcPct val="200000"/>
              </a:lnSpc>
              <a:buFont typeface="Arial" panose="020B0604020202020204" pitchFamily="34" charset="0"/>
              <a:buChar char="•"/>
            </a:pP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3314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457200"/>
            <a:ext cx="8153400" cy="830997"/>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600" b="1" dirty="0">
                <a:solidFill>
                  <a:schemeClr val="bg1"/>
                </a:solidFill>
                <a:latin typeface="Times New Roman" panose="02020603050405020304" pitchFamily="18" charset="0"/>
                <a:cs typeface="Times New Roman" panose="02020603050405020304" pitchFamily="18" charset="0"/>
              </a:rPr>
              <a:t>How My Beliefs About Origins Impact My Worldview</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200" y="1600200"/>
            <a:ext cx="8156979" cy="3785652"/>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Evolution theory lacks merit and is misleading. </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It fails to explain origin of celestial bodies.</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It is reductionist in its definition of humanity.</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It is contradictory to its self and lacks evidence.</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Human beings will not evolve over time  (white,2017).  </a:t>
            </a: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286147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457200"/>
            <a:ext cx="8153400" cy="830997"/>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600" b="1" dirty="0">
                <a:solidFill>
                  <a:schemeClr val="bg1"/>
                </a:solidFill>
                <a:latin typeface="Times New Roman" panose="02020603050405020304" pitchFamily="18" charset="0"/>
                <a:cs typeface="Times New Roman" panose="02020603050405020304" pitchFamily="18" charset="0"/>
              </a:rPr>
              <a:t>How My Beliefs About Origins Impact My Worldview</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200" y="1600200"/>
            <a:ext cx="8156979" cy="4524315"/>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bible gives a full account of creation</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There are no loopholes in the origin story from the bible</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The origin story lays the foundations of Christian faith as well as Jewish  faiths world wide.</a:t>
            </a:r>
          </a:p>
          <a:p>
            <a:pPr marL="342900" indent="-342900">
              <a:lnSpc>
                <a:spcPct val="200000"/>
              </a:lnSpc>
              <a:buFont typeface="Arial" panose="020B0604020202020204" pitchFamily="34" charset="0"/>
              <a:buChar char="•"/>
            </a:pPr>
            <a:r>
              <a:rPr lang="en-US" sz="2400" b="1" dirty="0" smtClean="0">
                <a:solidFill>
                  <a:schemeClr val="bg1"/>
                </a:solidFill>
                <a:latin typeface="Times New Roman" panose="02020603050405020304" pitchFamily="18" charset="0"/>
                <a:cs typeface="Times New Roman" panose="02020603050405020304" pitchFamily="18" charset="0"/>
              </a:rPr>
              <a:t>Not only is the origin of the universe explained we are directed on how to live and take care of it.</a:t>
            </a: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51810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extBox 1"/>
          <p:cNvSpPr txBox="1"/>
          <p:nvPr/>
        </p:nvSpPr>
        <p:spPr>
          <a:xfrm>
            <a:off x="3581400" y="424190"/>
            <a:ext cx="1981200" cy="523220"/>
          </a:xfrm>
          <a:prstGeom prst="rect">
            <a:avLst/>
          </a:prstGeom>
          <a:noFill/>
        </p:spPr>
        <p:txBody>
          <a:bodyPr wrap="square" rtlCol="0">
            <a:spAutoFit/>
          </a:bodyPr>
          <a:lstStyle/>
          <a:p>
            <a:r>
              <a:rPr lang="en-US" sz="2800" b="1" dirty="0">
                <a:solidFill>
                  <a:srgbClr val="CCCCFF"/>
                </a:solidFill>
                <a:latin typeface="Times New Roman" panose="02020603050405020304" pitchFamily="18" charset="0"/>
                <a:cs typeface="Times New Roman" panose="02020603050405020304" pitchFamily="18" charset="0"/>
              </a:rPr>
              <a:t>References</a:t>
            </a:r>
          </a:p>
        </p:txBody>
      </p:sp>
      <p:sp>
        <p:nvSpPr>
          <p:cNvPr id="5" name="TextBox 4"/>
          <p:cNvSpPr txBox="1"/>
          <p:nvPr/>
        </p:nvSpPr>
        <p:spPr>
          <a:xfrm>
            <a:off x="381000" y="1181100"/>
            <a:ext cx="7963468" cy="3416320"/>
          </a:xfrm>
          <a:prstGeom prst="rect">
            <a:avLst/>
          </a:prstGeom>
          <a:noFill/>
        </p:spPr>
        <p:txBody>
          <a:bodyPr wrap="square" rtlCol="0">
            <a:spAutoFit/>
          </a:bodyPr>
          <a:lstStyle/>
          <a:p>
            <a:pPr marL="457200" indent="-457200">
              <a:lnSpc>
                <a:spcPct val="150000"/>
              </a:lnSpc>
            </a:pPr>
            <a:r>
              <a:rPr lang="en-US" sz="2400" dirty="0" err="1">
                <a:solidFill>
                  <a:srgbClr val="CCCCFF"/>
                </a:solidFill>
                <a:latin typeface="Times New Roman" panose="02020603050405020304" pitchFamily="18" charset="0"/>
                <a:cs typeface="Times New Roman" panose="02020603050405020304" pitchFamily="18" charset="0"/>
              </a:rPr>
              <a:t>Patrides</a:t>
            </a:r>
            <a:r>
              <a:rPr lang="en-US" sz="2400" dirty="0">
                <a:solidFill>
                  <a:srgbClr val="CCCCFF"/>
                </a:solidFill>
                <a:latin typeface="Times New Roman" panose="02020603050405020304" pitchFamily="18" charset="0"/>
                <a:cs typeface="Times New Roman" panose="02020603050405020304" pitchFamily="18" charset="0"/>
              </a:rPr>
              <a:t>, C. A. (2016). The grand design of God: the literary form of the Christian view of history. Routledge</a:t>
            </a:r>
            <a:r>
              <a:rPr lang="en-US" sz="2400" dirty="0" smtClean="0">
                <a:solidFill>
                  <a:srgbClr val="CCCCFF"/>
                </a:solidFill>
                <a:latin typeface="Times New Roman" panose="02020603050405020304" pitchFamily="18" charset="0"/>
                <a:cs typeface="Times New Roman" panose="02020603050405020304" pitchFamily="18" charset="0"/>
              </a:rPr>
              <a:t>.</a:t>
            </a:r>
          </a:p>
          <a:p>
            <a:pPr marL="457200" indent="-457200">
              <a:lnSpc>
                <a:spcPct val="150000"/>
              </a:lnSpc>
            </a:pPr>
            <a:r>
              <a:rPr lang="en-US" sz="2400" dirty="0">
                <a:solidFill>
                  <a:srgbClr val="CCCCFF"/>
                </a:solidFill>
                <a:latin typeface="Times New Roman" panose="02020603050405020304" pitchFamily="18" charset="0"/>
                <a:cs typeface="Times New Roman" panose="02020603050405020304" pitchFamily="18" charset="0"/>
              </a:rPr>
              <a:t>White, A. (2017). A History of the Warfare of Science with Theology in Christendom: Volume 1, From Creation to the Victory of Scientific and Literary Methods. Routledge</a:t>
            </a:r>
            <a:r>
              <a:rPr lang="en-US" sz="2400" dirty="0" smtClean="0">
                <a:solidFill>
                  <a:srgbClr val="CCCCFF"/>
                </a:solidFill>
                <a:latin typeface="Times New Roman" panose="02020603050405020304" pitchFamily="18" charset="0"/>
                <a:cs typeface="Times New Roman" panose="02020603050405020304" pitchFamily="18" charset="0"/>
              </a:rPr>
              <a:t>.</a:t>
            </a:r>
            <a:endParaRPr lang="en-US" sz="2400" dirty="0">
              <a:solidFill>
                <a:srgbClr val="CCCCFF"/>
              </a:solidFill>
              <a:latin typeface="Times New Roman" panose="02020603050405020304" pitchFamily="18" charset="0"/>
              <a:cs typeface="Times New Roman" panose="02020603050405020304" pitchFamily="18" charset="0"/>
            </a:endParaRPr>
          </a:p>
          <a:p>
            <a:pPr marL="457200" indent="-457200">
              <a:lnSpc>
                <a:spcPct val="150000"/>
              </a:lnSpc>
            </a:pPr>
            <a:r>
              <a:rPr lang="en-US" sz="2400" dirty="0" smtClean="0">
                <a:solidFill>
                  <a:srgbClr val="CCCCFF"/>
                </a:solidFill>
                <a:latin typeface="Times New Roman" panose="02020603050405020304" pitchFamily="18" charset="0"/>
                <a:cs typeface="Times New Roman" panose="02020603050405020304" pitchFamily="18" charset="0"/>
              </a:rPr>
              <a:t>The holy Bible, New King James </a:t>
            </a:r>
            <a:r>
              <a:rPr lang="en-US" sz="2400" dirty="0" smtClean="0">
                <a:solidFill>
                  <a:srgbClr val="CCCCFF"/>
                </a:solidFill>
                <a:latin typeface="Times New Roman" panose="02020603050405020304" pitchFamily="18" charset="0"/>
                <a:cs typeface="Times New Roman" panose="02020603050405020304" pitchFamily="18" charset="0"/>
              </a:rPr>
              <a:t>version.</a:t>
            </a:r>
            <a:endParaRPr lang="en-US" sz="2400" dirty="0">
              <a:solidFill>
                <a:srgbClr val="CCCC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7788730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CA72677B-2F8C-4192-8EBE-D360BE3B20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TotalTime>
  <Words>2734</Words>
  <Application>Microsoft Office PowerPoint</Application>
  <PresentationFormat>On-screen Show (4:3)</PresentationFormat>
  <Paragraphs>177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Retrospect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mwaura</dc:creator>
  <cp:lastModifiedBy>mwaura</cp:lastModifiedBy>
  <cp:revision>41</cp:revision>
  <dcterms:modified xsi:type="dcterms:W3CDTF">2018-08-21T14:51:40Z</dcterms:modified>
</cp:coreProperties>
</file>